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2" r:id="rId5"/>
    <p:sldId id="265" r:id="rId6"/>
    <p:sldId id="261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28"/>
  </p:normalViewPr>
  <p:slideViewPr>
    <p:cSldViewPr snapToGrid="0" snapToObjects="1">
      <p:cViewPr>
        <p:scale>
          <a:sx n="83" d="100"/>
          <a:sy n="83" d="100"/>
        </p:scale>
        <p:origin x="49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C7B5BD-6AB2-BF45-AB58-C23E7DD718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5330F2-9AF7-E941-9116-464EBCEB2F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3CEE7-711D-164B-9E4C-73A1645C8FAA}" type="datetimeFigureOut">
              <a:rPr lang="es-ES" smtClean="0"/>
              <a:t>18/11/21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80AE7C-AFC7-A44A-8304-E0C5A7A36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3179E6-9E56-3142-A543-6D3497F69B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2549F-7FFD-A44C-A62E-D0D52A2B8C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833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19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 16383,'43'0'0,"-5"0"0,-18 0 0,7 0 0,-11 0 0,10 0 0,-5 0 0,1 0 0,5 0 0,0 0 0,2 0 0,0 0 0,5 0 0,-6 0 0,1 0 0,5 0 0,-12 0 0,12 0 0,-12 0 0,12 0 0,-13 0 0,13 0 0,-5 0 0,7 0 0,0 0 0,-1 0 0,-6 0 0,5 0 0,-12 0 0,5-5 0,-7 4 0,0-3 0,0 4 0,0 0 0,-1 0 0,1 0 0,0 0 0,0 0 0,0 0 0,0 0 0,0 0 0,0 0 0,0 0 0,7 0 0,-5 0 0,5 0 0,-7 0 0,0 0 0,15 0 0,-4 0 0,7 0 0,-5 0 0,-4 0 0,0 0 0,5 0 0,-13 0 0,6 0 0,0 0 0,-5 0 0,5 0 0,-7 0 0,0 0 0,7 0 0,-11 0 0,16 0 0,-20 0 0,13 0 0,-10 0 0,-1 0 0,5 0 0,-1 0 0,-2 0 0,6 0 0,-13 0 0,14 0 0,-10 0 0,10 0 0,-10 0 0,4-4 0,1 3 0,-4-2 0,6 3 0,-5 0 0,-3 0 0,9 0 0,-8 0 0,3 0 0,-61-5 0,36 3 0,-44-3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42.4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16383,'48'0'0,"-6"0"0,-15 0 0,-5 0 0,12 0 0,-13 0 0,13 0 0,-5 0 0,0 0 0,-2 0 0,0 0 0,2 0 0,-1 0 0,6 0 0,-5 0 0,7 0 0,-7 0 0,5 0 0,-13 0 0,6 0 0,-7 0 0,0 0 0,-5 0 0,4 0 0,-6 0 0,6 0 0,-2 0 0,-3 0 0,4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21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 16383,'45'0'0,"3"0"0,-27 0 0,6 0 0,-7 0 0,0 0 0,-5 0 0,2 0 0,-5 0 0,4 0 0,3 0 0,-6 0 0,5 0 0,-4 0 0,8 0 0,-1 0 0,-3 0 0,-5 0 0,2-4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23.9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34 16383,'73'0'0,"2"0"0,-28 0 0,-1 0 0,-1 0 0,-9 0 0,-1 0 0,-11 0 0,2 0 0,-5 0 0,1 0 0,12 0 0,-12 0 0,12 0 0,-6 0 0,1 0 0,5 0 0,-5 0 0,7 0 0,-1 0 0,-6 0 0,5 0 0,-12 0 0,5 0 0,-7 0 0,0 0 0,-6 0 0,3 0 0,-4 0 0,5 0 0,0 0 0,2 0 0,7-5 0,2 4 0,6-10 0,-6 10 0,5-4 0,-12 0 0,5 4 0,-13-3 0,0 4 0,3 0 0,-3 0 0,4 0 0,1 0 0,-10 0 0,12 0 0,-7 0 0,1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25.9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16383,'50'0'0,"6"0"0,-10 0 0,10 0 0,-1 0 0,1 0 0,-1 0 0,-8 0 0,17 0 0,-23 0 0,22 0 0,-16 0 0,0 0 0,-3 0 0,-8 0 0,0 0 0,-8 0 0,7 0 0,-14 0 0,6 0 0,0 0 0,-5 0 0,12 0 0,-13 0 0,13 0 0,-12 0 0,12 0 0,-12 0 0,5 0 0,0 0 0,-11 0 0,10 0 0,-12 0 0,6 0 0,0 0 0,-5 0 0,3 0 0,1 0 0,2 0 0,-3 0 0,0 0 0,-3 0 0,5 0 0,-5 0 0,3 0 0,-3 0 0,0 0 0,5 0 0,-10 0 0,8 0 0,-6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27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 16383,'53'0'0,"-3"0"0,-14 0 0,0 0 0,0 0 0,-8 0 0,6 0 0,-17 0 0,16 0 0,-22 0 0,14 0 0,-10 0 0,0 0 0,3 0 0,-5 0 0,5 0 0,-3 0 0,-1 0 0,5 0 0,-7 0 0,7-3 0,-7-2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29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16383,'49'0'0,"2"0"0,-34 0 0,15 0 0,-15 0 0,10 0 0,-7 0 0,0 0 0,-6 0 0,5 0 0,-4 0 0,5 0 0,-6 0 0,5 0 0,-1 0 0,-2 0 0,9 0 0,-14 0 0,6 0 0,1 0 0,-8 0 0,11 0 0,-6 0 0,-1 0 0,7 0 0,-5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32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16383,'40'0'0,"-7"0"0,-26 0 0,4 0 0,9 0 0,0 0 0,2 0 0,-9 0 0,2 0 0,3 0 0,-1 0 0,5 0 0,-13 0 0,8 0 0,-5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33.8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16383,'65'0'0,"-18"0"0,5 0 0,-22 0 0,15 0 0,-10 0 0,-6 0 0,14 0 0,-12 0 0,6 0 0,6 0 0,-12 0 0,13 0 0,-8 0 0,9 0 0,-7 0 0,6 0 0,1 0 0,-7 0 0,6 0 0,-8 0 0,0 0 0,0 0 0,0 0 0,-8 0 0,-6 0 0,-3 0 0,-10 0 0,11 0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6:31:36.0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16383,'44'0'0,"-1"0"0,-33 0 0,8 0 0,11 0 0,-6 0 0,6 0 0,-10 0 0,-4 0 0,4 0 0,1 0 0,0 0 0,0 0 0,-5 0 0,3 0 0,1 0 0,2 0 0,2 0 0,-3 0 0,0 0 0,-5 0 0,3 0 0,0 0 0,-2 0 0,10 0 0,-16 0 0,12 0 0,-4 0 0,-2 0 0,4 0 0,-7 0 0,2 0 0,3 0 0,-2 0 0,-1 0 0,2 0 0,-3 0 0,6 0 0,0 0 0,-5 4 0,2-4 0,-5 4 0,4-4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93C3B-166F-0040-849B-9D327167697D}" type="datetimeFigureOut">
              <a:rPr lang="es-ES" smtClean="0"/>
              <a:t>18/11/21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E790B-713D-C24A-B340-1A22678A17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4106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FB8CA-954A-9646-ACBD-F1A24B763B60}" type="datetime1">
              <a:rPr lang="es-ES" smtClean="0"/>
              <a:t>18/11/21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78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8859-C11D-5346-8A3E-220144EB4E0F}" type="datetime1">
              <a:rPr lang="es-ES" smtClean="0"/>
              <a:t>18/11/21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7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D67E-E715-374A-A2C7-58EF83B3CB4B}" type="datetime1">
              <a:rPr lang="es-ES" smtClean="0"/>
              <a:t>18/11/21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3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E8E07-0AA7-0844-B75B-4986C538AC9A}" type="datetime1">
              <a:rPr lang="es-ES" smtClean="0"/>
              <a:t>18/11/21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3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0871E-E216-A842-886C-75D8E9646A99}" type="datetime1">
              <a:rPr lang="es-ES" smtClean="0"/>
              <a:t>18/11/21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2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2C28E-4986-B449-A53A-2553D82D5D36}" type="datetime1">
              <a:rPr lang="es-ES" smtClean="0"/>
              <a:t>18/11/21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5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8F031-4056-C642-A951-E83DB94574F8}" type="datetime1">
              <a:rPr lang="es-ES" smtClean="0"/>
              <a:t>18/11/21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42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C41-C620-0041-82AC-E06A9BF82BCE}" type="datetime1">
              <a:rPr lang="es-ES" smtClean="0"/>
              <a:t>18/11/21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6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C4F-7FE5-F94B-A581-A4EE4DFBDF49}" type="datetime1">
              <a:rPr lang="es-ES" smtClean="0"/>
              <a:t>18/11/21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5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6F2D-C5A8-BA48-8B1C-8F182471E508}" type="datetime1">
              <a:rPr lang="es-ES" smtClean="0"/>
              <a:t>18/11/21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2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701FA-7AE1-8B4E-8E83-74DDD997457F}" type="datetime1">
              <a:rPr lang="es-ES" smtClean="0"/>
              <a:t>18/11/21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E61EAC73-E948-1E47-BD6C-945D9206A490}" type="datetime1">
              <a:rPr lang="es-ES" smtClean="0"/>
              <a:t>18/11/21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1" r:id="rId3"/>
    <p:sldLayoutId id="2147483710" r:id="rId4"/>
    <p:sldLayoutId id="2147483709" r:id="rId5"/>
    <p:sldLayoutId id="2147483708" r:id="rId6"/>
    <p:sldLayoutId id="2147483707" r:id="rId7"/>
    <p:sldLayoutId id="2147483706" r:id="rId8"/>
    <p:sldLayoutId id="2147483705" r:id="rId9"/>
    <p:sldLayoutId id="2147483704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17" Type="http://schemas.openxmlformats.org/officeDocument/2006/relationships/customXml" Target="../ink/ink7.xml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24" Type="http://schemas.openxmlformats.org/officeDocument/2006/relationships/image" Target="../media/image14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7.png"/><Relationship Id="rId19" Type="http://schemas.openxmlformats.org/officeDocument/2006/relationships/customXml" Target="../ink/ink8.xml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5E46B165-E118-452A-83D6-DE891373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652" y="1260628"/>
            <a:ext cx="4336744" cy="43367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744538A-E1DC-B048-9445-6BC5E0E08201}"/>
              </a:ext>
            </a:extLst>
          </p:cNvPr>
          <p:cNvSpPr/>
          <p:nvPr/>
        </p:nvSpPr>
        <p:spPr>
          <a:xfrm>
            <a:off x="1506749" y="1619121"/>
            <a:ext cx="4034071" cy="40295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9A7F4-CA3F-8445-BD14-6BAD2BB58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868" y="874878"/>
            <a:ext cx="4249835" cy="2123902"/>
          </a:xfrm>
        </p:spPr>
        <p:txBody>
          <a:bodyPr anchor="b"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s-ES" sz="2400" dirty="0"/>
              <a:t>SMART BINS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A778CB-7D28-424E-B331-C03C35B65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024" y="3367938"/>
            <a:ext cx="3048000" cy="163365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ES" dirty="0"/>
              <a:t>Juan Santacruz Olías </a:t>
            </a:r>
          </a:p>
          <a:p>
            <a:pPr algn="ctr"/>
            <a:r>
              <a:rPr lang="es-ES" dirty="0"/>
              <a:t>Laura González López </a:t>
            </a:r>
          </a:p>
          <a:p>
            <a:pPr algn="ctr"/>
            <a:r>
              <a:rPr lang="es-ES" dirty="0"/>
              <a:t>Miguel Ventoso Fernández</a:t>
            </a:r>
          </a:p>
          <a:p>
            <a:pPr algn="ctr"/>
            <a:r>
              <a:rPr lang="es-ES" dirty="0"/>
              <a:t> Javier Campoy Heredero</a:t>
            </a:r>
            <a:endParaRPr lang="es-ES" sz="1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5F6721-0747-0F4A-8063-AECCA3440D63}"/>
              </a:ext>
            </a:extLst>
          </p:cNvPr>
          <p:cNvSpPr txBox="1"/>
          <p:nvPr/>
        </p:nvSpPr>
        <p:spPr>
          <a:xfrm>
            <a:off x="7047572" y="5597372"/>
            <a:ext cx="4725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+mj-lt"/>
              </a:rPr>
              <a:t>OPEN DATA AND KNOWLEDGE GRAPHS</a:t>
            </a:r>
          </a:p>
          <a:p>
            <a:r>
              <a:rPr lang="es-ES" b="1" dirty="0">
                <a:latin typeface="+mj-lt"/>
              </a:rPr>
              <a:t>HANDS ON – GROUP 03</a:t>
            </a:r>
          </a:p>
        </p:txBody>
      </p:sp>
    </p:spTree>
    <p:extLst>
      <p:ext uri="{BB962C8B-B14F-4D97-AF65-F5344CB8AC3E}">
        <p14:creationId xmlns:p14="http://schemas.microsoft.com/office/powerpoint/2010/main" val="20416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C0ED92-4163-9844-A9D4-B581465D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371E10-6178-2D4D-B87B-0BDF3223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62000"/>
            <a:ext cx="5805489" cy="5334000"/>
          </a:xfrm>
        </p:spPr>
        <p:txBody>
          <a:bodyPr anchor="ctr">
            <a:normAutofit/>
          </a:bodyPr>
          <a:lstStyle/>
          <a:p>
            <a:pPr marL="342900" lvl="0" indent="-342900">
              <a:spcBef>
                <a:spcPts val="0"/>
              </a:spcBef>
              <a:buAutoNum type="arabicPeriod"/>
            </a:pPr>
            <a:r>
              <a:rPr lang="en" sz="2000" dirty="0">
                <a:ea typeface="Roboto"/>
                <a:cs typeface="Roboto"/>
                <a:sym typeface="Roboto"/>
              </a:rPr>
              <a:t>Select, Obtain Access and </a:t>
            </a:r>
            <a:r>
              <a:rPr lang="en" sz="2000" dirty="0" err="1">
                <a:ea typeface="Roboto"/>
                <a:cs typeface="Roboto"/>
                <a:sym typeface="Roboto"/>
              </a:rPr>
              <a:t>Analyse</a:t>
            </a:r>
            <a:r>
              <a:rPr lang="en" sz="2000" dirty="0">
                <a:ea typeface="Roboto"/>
                <a:cs typeface="Roboto"/>
                <a:sym typeface="Roboto"/>
              </a:rPr>
              <a:t> Data Source</a:t>
            </a:r>
            <a:endParaRPr lang="en"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spcBef>
                <a:spcPts val="0"/>
              </a:spcBef>
              <a:buAutoNum type="arabicPeriod"/>
            </a:pPr>
            <a:r>
              <a:rPr lang="es-ES" sz="2000" dirty="0" err="1"/>
              <a:t>Naming</a:t>
            </a:r>
            <a:r>
              <a:rPr lang="es-ES" sz="2000" dirty="0"/>
              <a:t> </a:t>
            </a:r>
            <a:r>
              <a:rPr lang="es-ES" sz="2000" dirty="0" err="1"/>
              <a:t>strategy</a:t>
            </a:r>
            <a:r>
              <a:rPr lang="es-ES" sz="2000" dirty="0"/>
              <a:t> and </a:t>
            </a:r>
            <a:r>
              <a:rPr lang="es-ES" sz="2000" dirty="0" err="1"/>
              <a:t>ontology</a:t>
            </a:r>
            <a:r>
              <a:rPr lang="es-ES" sz="2000" dirty="0"/>
              <a:t> </a:t>
            </a:r>
          </a:p>
          <a:p>
            <a:pPr marL="342900" lvl="0" indent="-342900">
              <a:spcBef>
                <a:spcPts val="0"/>
              </a:spcBef>
              <a:buAutoNum type="arabicPeriod"/>
            </a:pPr>
            <a:r>
              <a:rPr lang="es-ES" sz="2000" dirty="0"/>
              <a:t>Data </a:t>
            </a:r>
            <a:r>
              <a:rPr lang="es-ES" sz="2000" dirty="0" err="1"/>
              <a:t>Preparation</a:t>
            </a:r>
            <a:endParaRPr lang="es-ES" sz="2000" dirty="0"/>
          </a:p>
          <a:p>
            <a:pPr marL="342900" lvl="0" indent="-342900">
              <a:spcBef>
                <a:spcPts val="0"/>
              </a:spcBef>
              <a:buAutoNum type="arabicPeriod"/>
            </a:pPr>
            <a:r>
              <a:rPr lang="es-ES" sz="2000" dirty="0"/>
              <a:t>RDF </a:t>
            </a:r>
            <a:r>
              <a:rPr lang="es-ES" sz="2000" dirty="0" err="1"/>
              <a:t>Generation</a:t>
            </a:r>
            <a:endParaRPr lang="es-ES" sz="2000" dirty="0"/>
          </a:p>
          <a:p>
            <a:pPr marL="342900" lvl="0" indent="-342900">
              <a:spcBef>
                <a:spcPts val="0"/>
              </a:spcBef>
              <a:buAutoNum type="arabicPeriod"/>
            </a:pPr>
            <a:r>
              <a:rPr lang="es-ES" sz="2000" dirty="0"/>
              <a:t>Data </a:t>
            </a:r>
            <a:r>
              <a:rPr lang="es-ES" sz="2000" dirty="0" err="1"/>
              <a:t>Linking</a:t>
            </a:r>
            <a:endParaRPr lang="es-ES" sz="2000" dirty="0"/>
          </a:p>
          <a:p>
            <a:pPr marL="342900" lvl="0" indent="-342900">
              <a:spcBef>
                <a:spcPts val="0"/>
              </a:spcBef>
              <a:buAutoNum type="arabicPeriod"/>
            </a:pPr>
            <a:r>
              <a:rPr lang="es-ES" sz="2000" dirty="0" err="1"/>
              <a:t>Application</a:t>
            </a:r>
            <a:endParaRPr lang="es-ES" sz="2000" dirty="0"/>
          </a:p>
          <a:p>
            <a:pPr marL="0" lvl="0" indent="0">
              <a:spcBef>
                <a:spcPts val="0"/>
              </a:spcBef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5640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AD95FB-CBFB-E848-B541-CFD8B719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984888"/>
            <a:ext cx="10200459" cy="857559"/>
          </a:xfrm>
        </p:spPr>
        <p:txBody>
          <a:bodyPr>
            <a:normAutofit fontScale="90000"/>
          </a:bodyPr>
          <a:lstStyle/>
          <a:p>
            <a:r>
              <a:rPr lang="en" dirty="0">
                <a:ea typeface="Roboto"/>
                <a:cs typeface="Roboto"/>
                <a:sym typeface="Roboto"/>
              </a:rPr>
              <a:t>Select, Obtain Access and </a:t>
            </a:r>
            <a:r>
              <a:rPr lang="en" dirty="0" err="1">
                <a:ea typeface="Roboto"/>
                <a:cs typeface="Roboto"/>
                <a:sym typeface="Roboto"/>
              </a:rPr>
              <a:t>Analyse</a:t>
            </a:r>
            <a:r>
              <a:rPr lang="en" dirty="0">
                <a:ea typeface="Roboto"/>
                <a:cs typeface="Roboto"/>
                <a:sym typeface="Roboto"/>
              </a:rPr>
              <a:t> Data Source</a:t>
            </a:r>
            <a:endParaRPr lang="es-E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5404E87-F1CC-F64B-AD87-8866715C9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13" t="7934" b="42784"/>
          <a:stretch/>
        </p:blipFill>
        <p:spPr>
          <a:xfrm>
            <a:off x="1429566" y="3763589"/>
            <a:ext cx="4392219" cy="2066964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1EA2C7E-110B-5049-B205-66A608F9B547}"/>
              </a:ext>
            </a:extLst>
          </p:cNvPr>
          <p:cNvSpPr txBox="1"/>
          <p:nvPr/>
        </p:nvSpPr>
        <p:spPr>
          <a:xfrm>
            <a:off x="2849593" y="6262148"/>
            <a:ext cx="2790825" cy="3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Bin</a:t>
            </a:r>
            <a:r>
              <a:rPr lang="es-ES" dirty="0"/>
              <a:t> </a:t>
            </a:r>
            <a:r>
              <a:rPr lang="es-ES" dirty="0" err="1"/>
              <a:t>Properties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CDE0B0-C933-2044-BA3B-2EE92196F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37" t="6614" b="47244"/>
          <a:stretch/>
        </p:blipFill>
        <p:spPr>
          <a:xfrm>
            <a:off x="6687749" y="3693693"/>
            <a:ext cx="5049300" cy="228600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A37C7A8-82DE-E449-BAB7-F163AE0389E6}"/>
              </a:ext>
            </a:extLst>
          </p:cNvPr>
          <p:cNvSpPr txBox="1"/>
          <p:nvPr/>
        </p:nvSpPr>
        <p:spPr>
          <a:xfrm>
            <a:off x="7816986" y="6262148"/>
            <a:ext cx="2790825" cy="3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Properties</a:t>
            </a:r>
            <a:endParaRPr lang="es-ES" dirty="0"/>
          </a:p>
        </p:txBody>
      </p:sp>
      <p:pic>
        <p:nvPicPr>
          <p:cNvPr id="23" name="Google Shape;92;p15">
            <a:extLst>
              <a:ext uri="{FF2B5EF4-FFF2-40B4-BE49-F238E27FC236}">
                <a16:creationId xmlns:a16="http://schemas.microsoft.com/office/drawing/2014/main" id="{686F10D9-7668-F64D-B77F-FD15F15FCB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375" y="471071"/>
            <a:ext cx="480650" cy="51381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C76D4F6-E705-344E-86A8-354FF2774CF1}"/>
              </a:ext>
            </a:extLst>
          </p:cNvPr>
          <p:cNvSpPr txBox="1"/>
          <p:nvPr/>
        </p:nvSpPr>
        <p:spPr>
          <a:xfrm>
            <a:off x="1429566" y="2397490"/>
            <a:ext cx="10516366" cy="12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gathers</a:t>
            </a:r>
            <a:r>
              <a:rPr lang="es-ES" dirty="0"/>
              <a:t> 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smart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solar </a:t>
            </a:r>
            <a:r>
              <a:rPr lang="es-E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trash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bins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Madrid, </a:t>
            </a:r>
            <a:r>
              <a:rPr lang="es-ES" dirty="0" err="1"/>
              <a:t>displaying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, </a:t>
            </a:r>
            <a:r>
              <a:rPr lang="es-ES" dirty="0" err="1"/>
              <a:t>availavility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of </a:t>
            </a:r>
            <a:r>
              <a:rPr lang="es-ES" dirty="0" err="1"/>
              <a:t>waste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contains</a:t>
            </a:r>
            <a:r>
              <a:rPr lang="es-ES" dirty="0"/>
              <a:t>,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of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.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b="1" dirty="0" err="1"/>
              <a:t>License</a:t>
            </a:r>
            <a:r>
              <a:rPr lang="es-ES" dirty="0"/>
              <a:t>: </a:t>
            </a:r>
            <a:r>
              <a:rPr lang="es-ES" dirty="0" err="1"/>
              <a:t>The</a:t>
            </a:r>
            <a:r>
              <a:rPr lang="es-ES" dirty="0"/>
              <a:t> data has </a:t>
            </a:r>
            <a:r>
              <a:rPr lang="es-ES" dirty="0" err="1"/>
              <a:t>an</a:t>
            </a:r>
            <a:r>
              <a:rPr lang="es-ES" dirty="0"/>
              <a:t> open </a:t>
            </a:r>
            <a:r>
              <a:rPr lang="es-ES" dirty="0" err="1"/>
              <a:t>license</a:t>
            </a:r>
            <a:r>
              <a:rPr lang="es-ES" dirty="0"/>
              <a:t>, </a:t>
            </a:r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use </a:t>
            </a:r>
            <a:r>
              <a:rPr lang="es-ES" dirty="0" err="1"/>
              <a:t>either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non </a:t>
            </a:r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purposes</a:t>
            </a:r>
            <a:endParaRPr lang="es-E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CA13A574-78CA-D943-A55A-DF3E13A64DCC}"/>
                  </a:ext>
                </a:extLst>
              </p14:cNvPr>
              <p14:cNvContentPartPr/>
              <p14:nvPr/>
            </p14:nvContentPartPr>
            <p14:xfrm>
              <a:off x="1574915" y="3925731"/>
              <a:ext cx="747720" cy="1116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CA13A574-78CA-D943-A55A-DF3E13A64D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0915" y="3817731"/>
                <a:ext cx="8553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536CC061-EBC5-2F4E-8D27-57963E473C48}"/>
                  </a:ext>
                </a:extLst>
              </p14:cNvPr>
              <p14:cNvContentPartPr/>
              <p14:nvPr/>
            </p14:nvContentPartPr>
            <p14:xfrm>
              <a:off x="2421635" y="4430451"/>
              <a:ext cx="148680" cy="3240"/>
            </p14:xfrm>
          </p:contentPart>
        </mc:Choice>
        <mc:Fallback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536CC061-EBC5-2F4E-8D27-57963E473C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7995" y="4322811"/>
                <a:ext cx="2563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1C9FA528-2E92-224D-B1FC-A9E76AB615AB}"/>
                  </a:ext>
                </a:extLst>
              </p14:cNvPr>
              <p14:cNvContentPartPr/>
              <p14:nvPr/>
            </p14:nvContentPartPr>
            <p14:xfrm>
              <a:off x="2876315" y="4429731"/>
              <a:ext cx="487800" cy="1260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1C9FA528-2E92-224D-B1FC-A9E76AB615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2675" y="4322091"/>
                <a:ext cx="5954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3677BF5F-32BE-2746-A5BE-F0DFAD64C47E}"/>
                  </a:ext>
                </a:extLst>
              </p14:cNvPr>
              <p14:cNvContentPartPr/>
              <p14:nvPr/>
            </p14:nvContentPartPr>
            <p14:xfrm>
              <a:off x="3664355" y="4423611"/>
              <a:ext cx="555840" cy="36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3677BF5F-32BE-2746-A5BE-F0DFAD64C4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10715" y="4315971"/>
                <a:ext cx="663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078F7CAE-74B2-A945-AB98-B005AAF32452}"/>
                  </a:ext>
                </a:extLst>
              </p14:cNvPr>
              <p14:cNvContentPartPr/>
              <p14:nvPr/>
            </p14:nvContentPartPr>
            <p14:xfrm>
              <a:off x="4531955" y="4429011"/>
              <a:ext cx="191160" cy="3240"/>
            </p14:xfrm>
          </p:contentPart>
        </mc:Choice>
        <mc:Fallback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078F7CAE-74B2-A945-AB98-B005AAF324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78315" y="4321011"/>
                <a:ext cx="2988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DDE9667B-81F3-A447-9496-153079072A08}"/>
                  </a:ext>
                </a:extLst>
              </p14:cNvPr>
              <p14:cNvContentPartPr/>
              <p14:nvPr/>
            </p14:nvContentPartPr>
            <p14:xfrm>
              <a:off x="5064035" y="4430811"/>
              <a:ext cx="193320" cy="360"/>
            </p14:xfrm>
          </p:contentPart>
        </mc:Choice>
        <mc:Fallback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DDE9667B-81F3-A447-9496-153079072A0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10395" y="4322811"/>
                <a:ext cx="300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D89AEA7E-C6EB-F940-B2C1-C6EDEF5AE001}"/>
                  </a:ext>
                </a:extLst>
              </p14:cNvPr>
              <p14:cNvContentPartPr/>
              <p14:nvPr/>
            </p14:nvContentPartPr>
            <p14:xfrm>
              <a:off x="7544075" y="4269891"/>
              <a:ext cx="99720" cy="360"/>
            </p14:xfrm>
          </p:contentPart>
        </mc:Choice>
        <mc:Fallback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D89AEA7E-C6EB-F940-B2C1-C6EDEF5AE0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90075" y="4162251"/>
                <a:ext cx="207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4A737072-3433-5448-AF98-36F09331B8F6}"/>
                  </a:ext>
                </a:extLst>
              </p14:cNvPr>
              <p14:cNvContentPartPr/>
              <p14:nvPr/>
            </p14:nvContentPartPr>
            <p14:xfrm>
              <a:off x="7938995" y="4279251"/>
              <a:ext cx="389160" cy="360"/>
            </p14:xfrm>
          </p:contentPart>
        </mc:Choice>
        <mc:Fallback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4A737072-3433-5448-AF98-36F09331B8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84995" y="4171251"/>
                <a:ext cx="496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B459435C-413A-7B43-9272-96715D8642EF}"/>
                  </a:ext>
                </a:extLst>
              </p14:cNvPr>
              <p14:cNvContentPartPr/>
              <p14:nvPr/>
            </p14:nvContentPartPr>
            <p14:xfrm>
              <a:off x="10299875" y="4259091"/>
              <a:ext cx="299880" cy="324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B459435C-413A-7B43-9272-96715D8642E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46235" y="4151451"/>
                <a:ext cx="4075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FCFF919D-846F-EF48-98E1-AC5FA7A741C8}"/>
                  </a:ext>
                </a:extLst>
              </p14:cNvPr>
              <p14:cNvContentPartPr/>
              <p14:nvPr/>
            </p14:nvContentPartPr>
            <p14:xfrm>
              <a:off x="11121035" y="4279251"/>
              <a:ext cx="280800" cy="360"/>
            </p14:xfrm>
          </p:contentPart>
        </mc:Choice>
        <mc:Fallback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FCFF919D-846F-EF48-98E1-AC5FA7A741C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67035" y="4171251"/>
                <a:ext cx="3884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252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CD6AE3-8D35-4740-8C2F-FA4B4055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s-ES" dirty="0" err="1"/>
              <a:t>Naming</a:t>
            </a:r>
            <a:r>
              <a:rPr lang="es-ES" dirty="0"/>
              <a:t> </a:t>
            </a:r>
            <a:r>
              <a:rPr lang="es-ES" dirty="0" err="1"/>
              <a:t>strategy</a:t>
            </a:r>
            <a:r>
              <a:rPr lang="es-ES" dirty="0"/>
              <a:t> and </a:t>
            </a:r>
            <a:r>
              <a:rPr lang="es-ES" dirty="0" err="1"/>
              <a:t>ontology</a:t>
            </a:r>
            <a:endParaRPr lang="es-E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4566E6-7618-6E46-A655-7C5D38337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>
                <a:solidFill>
                  <a:srgbClr val="000000"/>
                </a:solidFill>
              </a:rPr>
              <a:t>Base URI: </a:t>
            </a:r>
            <a:r>
              <a:rPr lang="en-US" dirty="0"/>
              <a:t>http://www.group03.org/</a:t>
            </a:r>
            <a:r>
              <a:rPr lang="en-US" dirty="0" err="1"/>
              <a:t>smartbins</a:t>
            </a:r>
            <a:endParaRPr lang="es-ES" dirty="0"/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000000"/>
                </a:solidFill>
              </a:rPr>
              <a:t>Ontology: </a:t>
            </a:r>
            <a:r>
              <a:rPr lang="en-US" dirty="0"/>
              <a:t>/ontology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000000"/>
                </a:solidFill>
              </a:rPr>
              <a:t>Resources: </a:t>
            </a:r>
            <a:r>
              <a:rPr lang="en-US" dirty="0"/>
              <a:t>/resource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D231CCEC-1E16-F448-A428-5C357A09E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37" y="3324780"/>
            <a:ext cx="7729625" cy="32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56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8182-81A8-7540-9F97-4559B615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s-ES" dirty="0"/>
              <a:t>DATA PREPARATION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9EACD-CC7C-1549-A010-77760643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DA68F5-A5B5-7A47-B29A-20A6153F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48" y="2561976"/>
            <a:ext cx="10906903" cy="325057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058666E-42A1-7745-885B-7ADA3EED43F4}"/>
              </a:ext>
            </a:extLst>
          </p:cNvPr>
          <p:cNvSpPr/>
          <p:nvPr/>
        </p:nvSpPr>
        <p:spPr>
          <a:xfrm>
            <a:off x="4029075" y="2561976"/>
            <a:ext cx="1085850" cy="3250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Google Shape;92;p15">
            <a:extLst>
              <a:ext uri="{FF2B5EF4-FFF2-40B4-BE49-F238E27FC236}">
                <a16:creationId xmlns:a16="http://schemas.microsoft.com/office/drawing/2014/main" id="{3048B1B6-8D1C-7543-8434-D8688B1DDE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8801" y="510263"/>
            <a:ext cx="480650" cy="513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466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AD95FB-CBFB-E848-B541-CFD8B719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ES" sz="2400" dirty="0"/>
              <a:t>RDF </a:t>
            </a:r>
            <a:r>
              <a:rPr lang="es-ES" sz="2400" dirty="0" err="1"/>
              <a:t>Generation</a:t>
            </a:r>
            <a:endParaRPr lang="es-E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3BEF9A-8A0D-CA44-8CF2-8D94DF40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552442"/>
            <a:ext cx="8476434" cy="3359621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SzPts val="1440"/>
              <a:buChar char="►"/>
            </a:pPr>
            <a:r>
              <a:rPr lang="es-ES" dirty="0" err="1"/>
              <a:t>rml</a:t>
            </a:r>
            <a:r>
              <a:rPr lang="es-ES" dirty="0"/>
              <a:t> </a:t>
            </a:r>
            <a:r>
              <a:rPr lang="es-ES" dirty="0" err="1"/>
              <a:t>mappings</a:t>
            </a:r>
            <a:endParaRPr lang="es-ES" dirty="0"/>
          </a:p>
          <a:p>
            <a:pPr marL="342900" lvl="0" indent="-342900">
              <a:buSzPts val="1440"/>
              <a:buChar char="►"/>
            </a:pPr>
            <a:r>
              <a:rPr lang="es-ES" dirty="0"/>
              <a:t>.</a:t>
            </a:r>
            <a:r>
              <a:rPr lang="es-ES" dirty="0" err="1"/>
              <a:t>yml</a:t>
            </a:r>
            <a:r>
              <a:rPr lang="es-ES" dirty="0"/>
              <a:t> </a:t>
            </a:r>
            <a:r>
              <a:rPr lang="es-ES" dirty="0" err="1"/>
              <a:t>transformation</a:t>
            </a:r>
            <a:endParaRPr lang="es-ES" dirty="0"/>
          </a:p>
          <a:p>
            <a:pPr marL="342900" lvl="0" indent="-342900">
              <a:buSzPts val="1440"/>
              <a:buChar char="►"/>
            </a:pPr>
            <a:r>
              <a:rPr lang="es-ES" dirty="0"/>
              <a:t> </a:t>
            </a:r>
            <a:r>
              <a:rPr lang="es-ES" dirty="0" err="1"/>
              <a:t>Generate</a:t>
            </a:r>
            <a:r>
              <a:rPr lang="es-ES" dirty="0"/>
              <a:t> RDF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2DCDB2-33DE-304E-AB9E-EC792CE59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6"/>
          <a:stretch/>
        </p:blipFill>
        <p:spPr>
          <a:xfrm>
            <a:off x="3906568" y="2329249"/>
            <a:ext cx="7973995" cy="3100001"/>
          </a:xfrm>
          <a:prstGeom prst="rect">
            <a:avLst/>
          </a:prstGeom>
        </p:spPr>
      </p:pic>
      <p:pic>
        <p:nvPicPr>
          <p:cNvPr id="9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9B4DADB-6695-9949-9ACE-617C6508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434" y="628793"/>
            <a:ext cx="872611" cy="5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87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F967A3-A2DF-094F-9AC5-6F9BF623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s-ES" dirty="0"/>
              <a:t>Data </a:t>
            </a:r>
            <a:r>
              <a:rPr lang="es-ES" dirty="0" err="1"/>
              <a:t>linking</a:t>
            </a:r>
            <a:endParaRPr lang="es-E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13A04-ECDB-C846-93AE-4C512B2BE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E15BC7-F40B-5446-B6E7-10F79CCD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39" y="1762810"/>
            <a:ext cx="5591174" cy="4801832"/>
          </a:xfrm>
          <a:prstGeom prst="rect">
            <a:avLst/>
          </a:prstGeom>
        </p:spPr>
      </p:pic>
      <p:pic>
        <p:nvPicPr>
          <p:cNvPr id="7" name="Google Shape;89;p15">
            <a:extLst>
              <a:ext uri="{FF2B5EF4-FFF2-40B4-BE49-F238E27FC236}">
                <a16:creationId xmlns:a16="http://schemas.microsoft.com/office/drawing/2014/main" id="{4771F72A-AF1C-D14F-B3AB-DA01E7D58E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8786" y="567419"/>
            <a:ext cx="480650" cy="47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5">
            <a:extLst>
              <a:ext uri="{FF2B5EF4-FFF2-40B4-BE49-F238E27FC236}">
                <a16:creationId xmlns:a16="http://schemas.microsoft.com/office/drawing/2014/main" id="{3A36D40D-2A4F-BC47-A0E1-73D188B29E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9413" y="549523"/>
            <a:ext cx="480650" cy="513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145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9E542593-3DDE-4F8D-9CE7-2A42E9D2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743" b="9987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7B080E6-308F-4DD8-A448-707DFB83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7683B2-95CE-B447-829B-39F7C94F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23999"/>
            <a:ext cx="7620000" cy="1905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APPLICATION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3228" y="3795164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53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B17886-E424-0645-A3DF-9A05421E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1013984"/>
            <a:ext cx="7714388" cy="3260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ANY QUESTIONS?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227347B5-0535-C14E-8EF2-94CB6F001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8" t="9765" r="51116" b="10190"/>
          <a:stretch/>
        </p:blipFill>
        <p:spPr>
          <a:xfrm>
            <a:off x="7545463" y="2589988"/>
            <a:ext cx="2742803" cy="385043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A51F150-EC84-9249-ABCE-603EC250A499}"/>
              </a:ext>
            </a:extLst>
          </p:cNvPr>
          <p:cNvSpPr txBox="1"/>
          <p:nvPr/>
        </p:nvSpPr>
        <p:spPr>
          <a:xfrm>
            <a:off x="1358571" y="2967335"/>
            <a:ext cx="504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400" b="1" dirty="0">
              <a:latin typeface="+mj-lt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6751739-EEE2-4D4C-A981-507C0D7D7197}"/>
              </a:ext>
            </a:extLst>
          </p:cNvPr>
          <p:cNvSpPr txBox="1">
            <a:spLocks/>
          </p:cNvSpPr>
          <p:nvPr/>
        </p:nvSpPr>
        <p:spPr>
          <a:xfrm>
            <a:off x="1358571" y="-839012"/>
            <a:ext cx="7714388" cy="32606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6748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rtal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</TotalTime>
  <Words>158</Words>
  <Application>Microsoft Macintosh PowerPoint</Application>
  <PresentationFormat>Panorámica</PresentationFormat>
  <Paragraphs>32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Roboto</vt:lpstr>
      <vt:lpstr>Trade Gothic Next Cond</vt:lpstr>
      <vt:lpstr>Trade Gothic Next Light</vt:lpstr>
      <vt:lpstr>PortalVTI</vt:lpstr>
      <vt:lpstr>SMART BINS</vt:lpstr>
      <vt:lpstr>CONTENTS</vt:lpstr>
      <vt:lpstr>Select, Obtain Access and Analyse Data Source</vt:lpstr>
      <vt:lpstr>Naming strategy and ontology</vt:lpstr>
      <vt:lpstr>DATA PREPARATION</vt:lpstr>
      <vt:lpstr>RDF Generation</vt:lpstr>
      <vt:lpstr>Data linking</vt:lpstr>
      <vt:lpstr>APPLICATION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</dc:title>
  <dc:creator>Laura González López</dc:creator>
  <cp:lastModifiedBy>Laura González López</cp:lastModifiedBy>
  <cp:revision>22</cp:revision>
  <dcterms:created xsi:type="dcterms:W3CDTF">2021-11-16T16:30:10Z</dcterms:created>
  <dcterms:modified xsi:type="dcterms:W3CDTF">2021-11-18T16:44:42Z</dcterms:modified>
</cp:coreProperties>
</file>